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587" r:id="rId4"/>
    <p:sldId id="465" r:id="rId5"/>
    <p:sldId id="588" r:id="rId6"/>
    <p:sldId id="566" r:id="rId7"/>
    <p:sldId id="567" r:id="rId8"/>
    <p:sldId id="568" r:id="rId9"/>
    <p:sldId id="569" r:id="rId10"/>
    <p:sldId id="570" r:id="rId11"/>
    <p:sldId id="571" r:id="rId12"/>
    <p:sldId id="572" r:id="rId13"/>
    <p:sldId id="589" r:id="rId14"/>
    <p:sldId id="573" r:id="rId15"/>
    <p:sldId id="574" r:id="rId16"/>
    <p:sldId id="575" r:id="rId17"/>
    <p:sldId id="576" r:id="rId18"/>
    <p:sldId id="577" r:id="rId19"/>
    <p:sldId id="578" r:id="rId20"/>
    <p:sldId id="580" r:id="rId21"/>
    <p:sldId id="581" r:id="rId22"/>
    <p:sldId id="582" r:id="rId23"/>
    <p:sldId id="583" r:id="rId24"/>
    <p:sldId id="584" r:id="rId25"/>
    <p:sldId id="585" r:id="rId26"/>
    <p:sldId id="586" r:id="rId27"/>
    <p:sldId id="590" r:id="rId28"/>
    <p:sldId id="591" r:id="rId29"/>
    <p:sldId id="592" r:id="rId30"/>
    <p:sldId id="593" r:id="rId31"/>
    <p:sldId id="594" r:id="rId32"/>
    <p:sldId id="595" r:id="rId33"/>
    <p:sldId id="5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p:restoredTop sz="94643"/>
  </p:normalViewPr>
  <p:slideViewPr>
    <p:cSldViewPr>
      <p:cViewPr varScale="1">
        <p:scale>
          <a:sx n="120" d="100"/>
          <a:sy n="120" d="100"/>
        </p:scale>
        <p:origin x="12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9D75D-4A0B-C547-B06A-5398C6D19E5E}" type="datetimeFigureOut">
              <a:rPr lang="en-US" smtClean="0"/>
              <a:t>2/2/18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66501-1DB4-FA48-8836-7B87B917A7CE}" type="slidenum">
              <a:rPr lang="en-US" smtClean="0"/>
              <a:t>‹#›</a:t>
            </a:fld>
            <a:endParaRPr lang="en-US"/>
          </a:p>
        </p:txBody>
      </p:sp>
    </p:spTree>
    <p:extLst>
      <p:ext uri="{BB962C8B-B14F-4D97-AF65-F5344CB8AC3E}">
        <p14:creationId xmlns:p14="http://schemas.microsoft.com/office/powerpoint/2010/main" val="135466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F9FCF-2119-4185-B039-7324E3F135A9}" type="datetimeFigureOut">
              <a:rPr lang="en-US" smtClean="0"/>
              <a:pPr/>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F9FCF-2119-4185-B039-7324E3F135A9}" type="datetimeFigureOut">
              <a:rPr lang="en-US" smtClean="0"/>
              <a:pPr/>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F9FCF-2119-4185-B039-7324E3F135A9}" type="datetimeFigureOut">
              <a:rPr lang="en-US" smtClean="0"/>
              <a:pPr/>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F9FCF-2119-4185-B039-7324E3F135A9}" type="datetimeFigureOut">
              <a:rPr lang="en-US" smtClean="0"/>
              <a:pPr/>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F9FCF-2119-4185-B039-7324E3F135A9}" type="datetimeFigureOut">
              <a:rPr lang="en-US" smtClean="0"/>
              <a:pPr/>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F9FCF-2119-4185-B039-7324E3F135A9}" type="datetimeFigureOut">
              <a:rPr lang="en-US" smtClean="0"/>
              <a:pPr/>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F9FCF-2119-4185-B039-7324E3F135A9}" type="datetimeFigureOut">
              <a:rPr lang="en-US" smtClean="0"/>
              <a:pPr/>
              <a:t>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F9FCF-2119-4185-B039-7324E3F135A9}" type="datetimeFigureOut">
              <a:rPr lang="en-US" smtClean="0"/>
              <a:pPr/>
              <a:t>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F9FCF-2119-4185-B039-7324E3F135A9}" type="datetimeFigureOut">
              <a:rPr lang="en-US" smtClean="0"/>
              <a:pPr/>
              <a:t>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F9FCF-2119-4185-B039-7324E3F135A9}" type="datetimeFigureOut">
              <a:rPr lang="en-US" smtClean="0"/>
              <a:pPr/>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F9FCF-2119-4185-B039-7324E3F135A9}" type="datetimeFigureOut">
              <a:rPr lang="en-US" smtClean="0"/>
              <a:pPr/>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5E4C0-DFB6-4DED-9C3B-0564FF7846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F9FCF-2119-4185-B039-7324E3F135A9}" type="datetimeFigureOut">
              <a:rPr lang="en-US" smtClean="0"/>
              <a:pPr/>
              <a:t>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5E4C0-DFB6-4DED-9C3B-0564FF7846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ayoclinic.org/diseases-conditions/sickle-cell-anemia/symptoms-causes/syc-2035587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Concepts of Biology</a:t>
            </a:r>
            <a:br>
              <a:rPr lang="en-US" dirty="0" smtClean="0"/>
            </a:br>
            <a:r>
              <a:rPr lang="en-US" dirty="0" err="1" smtClean="0"/>
              <a:t>Biol</a:t>
            </a:r>
            <a:r>
              <a:rPr lang="en-US" dirty="0" smtClean="0"/>
              <a:t> 111</a:t>
            </a:r>
            <a:br>
              <a:rPr lang="en-US" dirty="0" smtClean="0"/>
            </a:br>
            <a:r>
              <a:rPr lang="en-US" dirty="0" smtClean="0"/>
              <a:t>Minot State University</a:t>
            </a:r>
            <a:endParaRPr lang="en-US" dirty="0"/>
          </a:p>
        </p:txBody>
      </p:sp>
      <p:sp>
        <p:nvSpPr>
          <p:cNvPr id="3" name="Subtitle 2"/>
          <p:cNvSpPr>
            <a:spLocks noGrp="1"/>
          </p:cNvSpPr>
          <p:nvPr>
            <p:ph type="subTitle" idx="1"/>
          </p:nvPr>
        </p:nvSpPr>
        <p:spPr/>
        <p:txBody>
          <a:bodyPr>
            <a:normAutofit fontScale="70000" lnSpcReduction="20000"/>
          </a:bodyPr>
          <a:lstStyle/>
          <a:p>
            <a:endParaRPr lang="en-US" dirty="0" smtClean="0"/>
          </a:p>
          <a:p>
            <a:r>
              <a:rPr lang="en-US" dirty="0" smtClean="0"/>
              <a:t>Lecture, MWF 12:00-12:50 pm </a:t>
            </a:r>
          </a:p>
          <a:p>
            <a:r>
              <a:rPr lang="en-US" dirty="0" smtClean="0"/>
              <a:t>Cyril Moore Science Center, Room 16</a:t>
            </a:r>
          </a:p>
          <a:p>
            <a:r>
              <a:rPr lang="en-US" dirty="0" smtClean="0"/>
              <a:t>Lab, Tuesdays/Thursdays</a:t>
            </a:r>
          </a:p>
          <a:p>
            <a:r>
              <a:rPr lang="en-US" dirty="0" smtClean="0"/>
              <a:t>Swain Hall, Room 304</a:t>
            </a:r>
            <a:endParaRPr lang="en-US" dirty="0"/>
          </a:p>
        </p:txBody>
      </p:sp>
      <p:pic>
        <p:nvPicPr>
          <p:cNvPr id="1026" name="Picture 2" descr="BiologyColorlogo"/>
          <p:cNvPicPr>
            <a:picLocks noChangeAspect="1" noChangeArrowheads="1"/>
          </p:cNvPicPr>
          <p:nvPr/>
        </p:nvPicPr>
        <p:blipFill>
          <a:blip r:embed="rId2" cstate="print"/>
          <a:srcRect/>
          <a:stretch>
            <a:fillRect/>
          </a:stretch>
        </p:blipFill>
        <p:spPr bwMode="auto">
          <a:xfrm>
            <a:off x="304800" y="304800"/>
            <a:ext cx="3886200" cy="1670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US" altLang="en-US" smtClean="0">
              <a:cs typeface="MS PGothic" panose="020B0600070205080204" pitchFamily="34" charset="-128"/>
            </a:endParaRPr>
          </a:p>
        </p:txBody>
      </p:sp>
      <p:sp>
        <p:nvSpPr>
          <p:cNvPr id="38914" name="Content Placeholder 2"/>
          <p:cNvSpPr>
            <a:spLocks noGrp="1"/>
          </p:cNvSpPr>
          <p:nvPr>
            <p:ph idx="1"/>
          </p:nvPr>
        </p:nvSpPr>
        <p:spPr/>
        <p:txBody>
          <a:bodyPr/>
          <a:lstStyle/>
          <a:p>
            <a:r>
              <a:rPr lang="en-US" altLang="en-US" smtClean="0"/>
              <a:t>Recall </a:t>
            </a:r>
            <a:r>
              <a:rPr lang="en-US" altLang="en-US" b="1" i="1" smtClean="0"/>
              <a:t>homeostasis</a:t>
            </a:r>
            <a:r>
              <a:rPr lang="en-US" altLang="en-US" smtClean="0"/>
              <a:t>?  Keeping living conditions steady and stable?  </a:t>
            </a:r>
          </a:p>
          <a:p>
            <a:endParaRPr lang="en-US" altLang="en-US" smtClean="0"/>
          </a:p>
          <a:p>
            <a:r>
              <a:rPr lang="en-US" altLang="en-US" smtClean="0"/>
              <a:t>The primary reason for homeostasis is to keep proteins folded properly!!!</a:t>
            </a:r>
          </a:p>
        </p:txBody>
      </p:sp>
    </p:spTree>
    <p:extLst>
      <p:ext uri="{BB962C8B-B14F-4D97-AF65-F5344CB8AC3E}">
        <p14:creationId xmlns:p14="http://schemas.microsoft.com/office/powerpoint/2010/main" val="412875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endParaRPr lang="en-US" altLang="en-US" smtClean="0">
              <a:cs typeface="MS PGothic" panose="020B0600070205080204" pitchFamily="34" charset="-128"/>
            </a:endParaRPr>
          </a:p>
        </p:txBody>
      </p:sp>
      <p:sp>
        <p:nvSpPr>
          <p:cNvPr id="39938" name="Content Placeholder 2"/>
          <p:cNvSpPr>
            <a:spLocks noGrp="1"/>
          </p:cNvSpPr>
          <p:nvPr>
            <p:ph idx="1"/>
          </p:nvPr>
        </p:nvSpPr>
        <p:spPr/>
        <p:txBody>
          <a:bodyPr/>
          <a:lstStyle/>
          <a:p>
            <a:r>
              <a:rPr lang="en-US" altLang="en-US" smtClean="0"/>
              <a:t>Finally---many cellular proteins are actually made of more than one protein subunit. The interactions between individual protein units which gives the protein its final shape is called </a:t>
            </a:r>
            <a:r>
              <a:rPr lang="en-US" altLang="en-US" b="1" i="1" smtClean="0"/>
              <a:t>quaternary </a:t>
            </a:r>
            <a:r>
              <a:rPr lang="en-US" altLang="en-US" smtClean="0"/>
              <a:t>structure.</a:t>
            </a:r>
          </a:p>
          <a:p>
            <a:endParaRPr lang="en-US" altLang="en-US" smtClean="0"/>
          </a:p>
          <a:p>
            <a:r>
              <a:rPr lang="en-US" altLang="en-US" smtClean="0"/>
              <a:t>Hemoglobin is actually a 4 protein-protein.</a:t>
            </a:r>
          </a:p>
        </p:txBody>
      </p:sp>
    </p:spTree>
    <p:extLst>
      <p:ext uri="{BB962C8B-B14F-4D97-AF65-F5344CB8AC3E}">
        <p14:creationId xmlns:p14="http://schemas.microsoft.com/office/powerpoint/2010/main" val="319950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0"/>
            <a:ext cx="1911350" cy="344488"/>
          </a:xfrm>
        </p:spPr>
        <p:txBody>
          <a:bodyPr>
            <a:normAutofit fontScale="90000"/>
          </a:bodyPr>
          <a:lstStyle/>
          <a:p>
            <a:r>
              <a:rPr lang="en-US" altLang="en-US" smtClean="0">
                <a:latin typeface="Arial" panose="020B0604020202020204" pitchFamily="34" charset="0"/>
                <a:cs typeface="MS PGothic" panose="020B0600070205080204" pitchFamily="34" charset="-128"/>
                <a:sym typeface="Arial" panose="020B0604020202020204" pitchFamily="34" charset="0"/>
              </a:rPr>
              <a:t>Fig. 3.19d</a:t>
            </a:r>
          </a:p>
        </p:txBody>
      </p:sp>
      <p:pic>
        <p:nvPicPr>
          <p:cNvPr id="40962" name="Picture 2" descr="mad25510_03_19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382588"/>
            <a:ext cx="6883400" cy="60928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39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endParaRPr lang="en-US" dirty="0">
              <a:latin typeface="Calibri" charset="0"/>
              <a:cs typeface="ＭＳ Ｐゴシック" charset="0"/>
            </a:endParaRPr>
          </a:p>
        </p:txBody>
      </p:sp>
      <p:sp>
        <p:nvSpPr>
          <p:cNvPr id="23555" name="Content Placeholder 3"/>
          <p:cNvSpPr>
            <a:spLocks noGrp="1"/>
          </p:cNvSpPr>
          <p:nvPr>
            <p:ph idx="1"/>
          </p:nvPr>
        </p:nvSpPr>
        <p:spPr/>
        <p:txBody>
          <a:bodyPr>
            <a:normAutofit/>
          </a:bodyPr>
          <a:lstStyle/>
          <a:p>
            <a:pPr marL="0" indent="0">
              <a:buNone/>
            </a:pPr>
            <a:r>
              <a:rPr lang="en-US" dirty="0" smtClean="0">
                <a:latin typeface="Calibri" charset="0"/>
                <a:cs typeface="ＭＳ Ｐゴシック" charset="0"/>
              </a:rPr>
              <a:t>The 4 primary large organic molecule types in cells.</a:t>
            </a:r>
          </a:p>
          <a:p>
            <a:pPr marL="0" indent="0">
              <a:buNone/>
            </a:pPr>
            <a:r>
              <a:rPr lang="en-US" dirty="0" smtClean="0">
                <a:latin typeface="Calibri" charset="0"/>
                <a:cs typeface="ＭＳ Ｐゴシック" charset="0"/>
              </a:rPr>
              <a:t>Carbohydrates</a:t>
            </a:r>
          </a:p>
          <a:p>
            <a:pPr marL="0" indent="0">
              <a:buNone/>
            </a:pPr>
            <a:r>
              <a:rPr lang="en-US" dirty="0" smtClean="0">
                <a:latin typeface="Calibri" charset="0"/>
                <a:cs typeface="ＭＳ Ｐゴシック" charset="0"/>
              </a:rPr>
              <a:t>Lipids</a:t>
            </a:r>
          </a:p>
          <a:p>
            <a:pPr marL="0" indent="0">
              <a:buNone/>
            </a:pPr>
            <a:r>
              <a:rPr lang="en-US" dirty="0" smtClean="0">
                <a:latin typeface="Calibri" charset="0"/>
                <a:cs typeface="ＭＳ Ｐゴシック" charset="0"/>
              </a:rPr>
              <a:t>Proteins</a:t>
            </a:r>
          </a:p>
          <a:p>
            <a:pPr marL="0" indent="0">
              <a:buNone/>
            </a:pPr>
            <a:r>
              <a:rPr lang="en-US" b="1" dirty="0" smtClean="0">
                <a:solidFill>
                  <a:srgbClr val="FF0000"/>
                </a:solidFill>
                <a:latin typeface="Calibri" charset="0"/>
                <a:cs typeface="ＭＳ Ｐゴシック" charset="0"/>
              </a:rPr>
              <a:t>Nucleic Acids</a:t>
            </a:r>
          </a:p>
          <a:p>
            <a:pPr lvl="1"/>
            <a:endParaRPr lang="en-US" baseline="-25000" dirty="0">
              <a:latin typeface="Calibri" charset="0"/>
              <a:cs typeface="ＭＳ Ｐゴシック" charset="0"/>
            </a:endParaRPr>
          </a:p>
          <a:p>
            <a:pPr lvl="1"/>
            <a:endParaRPr lang="en-US" baseline="-25000" dirty="0">
              <a:latin typeface="Calibri" charset="0"/>
              <a:cs typeface="ＭＳ Ｐゴシック" charset="0"/>
            </a:endParaRPr>
          </a:p>
        </p:txBody>
      </p:sp>
    </p:spTree>
    <p:extLst>
      <p:ext uri="{BB962C8B-B14F-4D97-AF65-F5344CB8AC3E}">
        <p14:creationId xmlns:p14="http://schemas.microsoft.com/office/powerpoint/2010/main" val="345209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r>
              <a:rPr lang="en-US" altLang="en-US" smtClean="0">
                <a:cs typeface="MS PGothic" panose="020B0600070205080204" pitchFamily="34" charset="-128"/>
              </a:rPr>
              <a:t>Nucleic acids</a:t>
            </a:r>
          </a:p>
        </p:txBody>
      </p:sp>
      <p:sp>
        <p:nvSpPr>
          <p:cNvPr id="41986" name="Content Placeholder 3"/>
          <p:cNvSpPr>
            <a:spLocks noGrp="1"/>
          </p:cNvSpPr>
          <p:nvPr>
            <p:ph idx="1"/>
          </p:nvPr>
        </p:nvSpPr>
        <p:spPr/>
        <p:txBody>
          <a:bodyPr/>
          <a:lstStyle/>
          <a:p>
            <a:r>
              <a:rPr lang="en-US" altLang="en-US" smtClean="0"/>
              <a:t>The DNA and RNA in our cells are nucleic acids.</a:t>
            </a:r>
          </a:p>
          <a:p>
            <a:endParaRPr lang="en-US" altLang="en-US" smtClean="0"/>
          </a:p>
          <a:p>
            <a:r>
              <a:rPr lang="en-US" altLang="en-US" smtClean="0"/>
              <a:t>DNA is the chemical code for all the proteins an organism makes.</a:t>
            </a:r>
          </a:p>
          <a:p>
            <a:endParaRPr lang="en-US" altLang="en-US" smtClean="0"/>
          </a:p>
          <a:p>
            <a:r>
              <a:rPr lang="en-US" altLang="en-US" smtClean="0"/>
              <a:t>RNA is an intermediate between used in the making of proteins.</a:t>
            </a:r>
          </a:p>
        </p:txBody>
      </p:sp>
    </p:spTree>
    <p:extLst>
      <p:ext uri="{BB962C8B-B14F-4D97-AF65-F5344CB8AC3E}">
        <p14:creationId xmlns:p14="http://schemas.microsoft.com/office/powerpoint/2010/main" val="47007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endParaRPr lang="en-US" altLang="en-US" smtClean="0">
              <a:cs typeface="MS PGothic" panose="020B0600070205080204" pitchFamily="34" charset="-128"/>
            </a:endParaRPr>
          </a:p>
        </p:txBody>
      </p:sp>
      <p:sp>
        <p:nvSpPr>
          <p:cNvPr id="43010" name="Content Placeholder 2"/>
          <p:cNvSpPr>
            <a:spLocks noGrp="1"/>
          </p:cNvSpPr>
          <p:nvPr>
            <p:ph idx="1"/>
          </p:nvPr>
        </p:nvSpPr>
        <p:spPr/>
        <p:txBody>
          <a:bodyPr/>
          <a:lstStyle/>
          <a:p>
            <a:r>
              <a:rPr lang="en-US" altLang="en-US" smtClean="0"/>
              <a:t>The specific region in a DNA molecule that encodes a protein is called a </a:t>
            </a:r>
            <a:r>
              <a:rPr lang="en-US" altLang="en-US" b="1" i="1" smtClean="0"/>
              <a:t>gene.</a:t>
            </a:r>
          </a:p>
        </p:txBody>
      </p:sp>
    </p:spTree>
    <p:extLst>
      <p:ext uri="{BB962C8B-B14F-4D97-AF65-F5344CB8AC3E}">
        <p14:creationId xmlns:p14="http://schemas.microsoft.com/office/powerpoint/2010/main" val="54028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smtClean="0">
                <a:cs typeface="MS PGothic" panose="020B0600070205080204" pitchFamily="34" charset="-128"/>
              </a:rPr>
              <a:t>The flow of information</a:t>
            </a:r>
          </a:p>
        </p:txBody>
      </p:sp>
      <p:sp>
        <p:nvSpPr>
          <p:cNvPr id="44034" name="Content Placeholder 2"/>
          <p:cNvSpPr>
            <a:spLocks noGrp="1"/>
          </p:cNvSpPr>
          <p:nvPr>
            <p:ph idx="1"/>
          </p:nvPr>
        </p:nvSpPr>
        <p:spPr/>
        <p:txBody>
          <a:bodyPr/>
          <a:lstStyle/>
          <a:p>
            <a:r>
              <a:rPr lang="en-US" altLang="en-US" smtClean="0"/>
              <a:t>Proteins are made in a 2-step process.</a:t>
            </a:r>
          </a:p>
          <a:p>
            <a:endParaRPr lang="en-US" altLang="en-US" smtClean="0"/>
          </a:p>
          <a:p>
            <a:r>
              <a:rPr lang="en-US" altLang="en-US" smtClean="0"/>
              <a:t>DNA is </a:t>
            </a:r>
            <a:r>
              <a:rPr lang="en-US" altLang="en-US" b="1" i="1" smtClean="0"/>
              <a:t>transcribed</a:t>
            </a:r>
            <a:r>
              <a:rPr lang="en-US" altLang="en-US" smtClean="0"/>
              <a:t> into RNA</a:t>
            </a:r>
          </a:p>
          <a:p>
            <a:r>
              <a:rPr lang="en-US" altLang="en-US" smtClean="0"/>
              <a:t>RNA is </a:t>
            </a:r>
            <a:r>
              <a:rPr lang="en-US" altLang="en-US" b="1" i="1" smtClean="0"/>
              <a:t>translated</a:t>
            </a:r>
            <a:r>
              <a:rPr lang="en-US" altLang="en-US" smtClean="0"/>
              <a:t> into protein</a:t>
            </a:r>
          </a:p>
          <a:p>
            <a:endParaRPr lang="en-US" altLang="en-US" smtClean="0"/>
          </a:p>
          <a:p>
            <a:r>
              <a:rPr lang="en-US" altLang="en-US" smtClean="0"/>
              <a:t>Ultimately the sequence of the DNA dictates the sequence of the RNA and then the sequence of amino acids in the protein.</a:t>
            </a:r>
          </a:p>
        </p:txBody>
      </p:sp>
    </p:spTree>
    <p:extLst>
      <p:ext uri="{BB962C8B-B14F-4D97-AF65-F5344CB8AC3E}">
        <p14:creationId xmlns:p14="http://schemas.microsoft.com/office/powerpoint/2010/main" val="258597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endParaRPr lang="en-US" altLang="en-US" smtClean="0">
              <a:cs typeface="MS PGothic" panose="020B0600070205080204" pitchFamily="34" charset="-128"/>
            </a:endParaRPr>
          </a:p>
        </p:txBody>
      </p:sp>
      <p:pic>
        <p:nvPicPr>
          <p:cNvPr id="450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0238" r="-20238"/>
          <a:stretch>
            <a:fillRect/>
          </a:stretch>
        </p:blipFill>
        <p:spPr/>
      </p:pic>
    </p:spTree>
    <p:extLst>
      <p:ext uri="{BB962C8B-B14F-4D97-AF65-F5344CB8AC3E}">
        <p14:creationId xmlns:p14="http://schemas.microsoft.com/office/powerpoint/2010/main" val="374468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altLang="en-US" smtClean="0">
              <a:cs typeface="MS PGothic" panose="020B0600070205080204" pitchFamily="34" charset="-128"/>
            </a:endParaRPr>
          </a:p>
        </p:txBody>
      </p:sp>
      <p:sp>
        <p:nvSpPr>
          <p:cNvPr id="46082" name="Content Placeholder 2"/>
          <p:cNvSpPr>
            <a:spLocks noGrp="1"/>
          </p:cNvSpPr>
          <p:nvPr>
            <p:ph idx="1"/>
          </p:nvPr>
        </p:nvSpPr>
        <p:spPr/>
        <p:txBody>
          <a:bodyPr/>
          <a:lstStyle/>
          <a:p>
            <a:r>
              <a:rPr lang="en-US" altLang="en-US" dirty="0" smtClean="0"/>
              <a:t>Like all the molecules discussed thus far, DNA and RNA are polymers of smaller subunits.</a:t>
            </a:r>
          </a:p>
          <a:p>
            <a:endParaRPr lang="en-US" altLang="en-US" dirty="0" smtClean="0"/>
          </a:p>
          <a:p>
            <a:r>
              <a:rPr lang="en-US" altLang="en-US" dirty="0" smtClean="0"/>
              <a:t>The subunits are called </a:t>
            </a:r>
            <a:r>
              <a:rPr lang="en-US" altLang="en-US" b="1" i="1" dirty="0" smtClean="0"/>
              <a:t>nucleotides</a:t>
            </a:r>
            <a:r>
              <a:rPr lang="en-US" altLang="en-US" b="1" i="1" dirty="0" smtClean="0"/>
              <a:t>.</a:t>
            </a:r>
          </a:p>
          <a:p>
            <a:endParaRPr lang="en-US" altLang="en-US" b="1" i="1" dirty="0"/>
          </a:p>
          <a:p>
            <a:r>
              <a:rPr lang="en-US" altLang="en-US" dirty="0" smtClean="0"/>
              <a:t>What kind of functional groups do you see on nucleotides?</a:t>
            </a:r>
            <a:endParaRPr lang="en-US" altLang="en-US" dirty="0" smtClean="0"/>
          </a:p>
        </p:txBody>
      </p:sp>
    </p:spTree>
    <p:extLst>
      <p:ext uri="{BB962C8B-B14F-4D97-AF65-F5344CB8AC3E}">
        <p14:creationId xmlns:p14="http://schemas.microsoft.com/office/powerpoint/2010/main" val="60276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0"/>
            <a:ext cx="1911350" cy="344488"/>
          </a:xfrm>
        </p:spPr>
        <p:txBody>
          <a:bodyPr>
            <a:normAutofit fontScale="90000"/>
          </a:bodyPr>
          <a:lstStyle/>
          <a:p>
            <a:r>
              <a:rPr lang="en-US" altLang="en-US" smtClean="0">
                <a:latin typeface="Arial" panose="020B0604020202020204" pitchFamily="34" charset="0"/>
                <a:cs typeface="MS PGothic" panose="020B0600070205080204" pitchFamily="34" charset="-128"/>
                <a:sym typeface="Arial" panose="020B0604020202020204" pitchFamily="34" charset="0"/>
              </a:rPr>
              <a:t>Fig. 3.20a</a:t>
            </a:r>
          </a:p>
        </p:txBody>
      </p:sp>
      <p:pic>
        <p:nvPicPr>
          <p:cNvPr id="47106" name="Picture 2" descr="mad25510_03_20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1271588"/>
            <a:ext cx="6651625" cy="4319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8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Lecture 9</a:t>
            </a:r>
            <a:br>
              <a:rPr lang="en-US" dirty="0" smtClean="0"/>
            </a:br>
            <a:r>
              <a:rPr lang="en-US" dirty="0" err="1" smtClean="0"/>
              <a:t>Febrary</a:t>
            </a:r>
            <a:r>
              <a:rPr lang="en-US" dirty="0" smtClean="0"/>
              <a:t> 2, 2018</a:t>
            </a:r>
            <a:endParaRPr lang="en-US" dirty="0"/>
          </a:p>
        </p:txBody>
      </p:sp>
      <p:sp>
        <p:nvSpPr>
          <p:cNvPr id="3" name="Content Placeholder 2"/>
          <p:cNvSpPr>
            <a:spLocks noGrp="1"/>
          </p:cNvSpPr>
          <p:nvPr>
            <p:ph idx="1"/>
          </p:nvPr>
        </p:nvSpPr>
        <p:spPr>
          <a:xfrm>
            <a:off x="381000" y="1600200"/>
            <a:ext cx="8305800" cy="4572000"/>
          </a:xfrm>
        </p:spPr>
        <p:txBody>
          <a:bodyPr>
            <a:normAutofit/>
          </a:bodyPr>
          <a:lstStyle/>
          <a:p>
            <a:pPr marL="0" indent="0">
              <a:buNone/>
            </a:pPr>
            <a:r>
              <a:rPr lang="en-US" dirty="0" smtClean="0">
                <a:latin typeface="Calibri" charset="0"/>
                <a:ea typeface="ＭＳ Ｐゴシック" charset="0"/>
              </a:rPr>
              <a:t>Exam 1 will be returned to you in your individual lab sections.  Let’s go over the exam now—You should jot down the correct answers for reference when you get your exam returned.</a:t>
            </a:r>
          </a:p>
          <a:p>
            <a:pPr marL="0" indent="0">
              <a:buNone/>
            </a:pPr>
            <a:endParaRPr lang="en-US" dirty="0">
              <a:latin typeface="Calibri" charset="0"/>
              <a:ea typeface="ＭＳ Ｐゴシック" charset="0"/>
            </a:endParaRPr>
          </a:p>
          <a:p>
            <a:pPr marL="0" indent="0">
              <a:buNone/>
            </a:pPr>
            <a:r>
              <a:rPr lang="en-US" dirty="0" smtClean="0">
                <a:latin typeface="Calibri" charset="0"/>
                <a:ea typeface="ＭＳ Ｐゴシック" charset="0"/>
              </a:rPr>
              <a:t>Notes related to exams will also be helpful for the final exam.  </a:t>
            </a:r>
          </a:p>
          <a:p>
            <a:pPr marL="0" indent="0">
              <a:buNone/>
            </a:pPr>
            <a:endParaRPr lang="en-US" dirty="0">
              <a:latin typeface="Calibri" charset="0"/>
              <a:ea typeface="ＭＳ Ｐゴシック" charset="0"/>
            </a:endParaRPr>
          </a:p>
          <a:p>
            <a:pPr marL="0" indent="0">
              <a:buNone/>
            </a:pPr>
            <a:endParaRPr lang="is-IS" dirty="0"/>
          </a:p>
          <a:p>
            <a:pPr lvl="1"/>
            <a:endParaRPr lang="en-US" dirty="0">
              <a:latin typeface="Calibri" charset="0"/>
              <a:ea typeface="ＭＳ Ｐゴシック" charset="0"/>
            </a:endParaRPr>
          </a:p>
          <a:p>
            <a:pPr lvl="1">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altLang="en-US" smtClean="0">
              <a:cs typeface="MS PGothic" panose="020B0600070205080204" pitchFamily="34" charset="-128"/>
            </a:endParaRPr>
          </a:p>
        </p:txBody>
      </p:sp>
      <p:sp>
        <p:nvSpPr>
          <p:cNvPr id="3" name="Content Placeholder 2"/>
          <p:cNvSpPr>
            <a:spLocks noGrp="1"/>
          </p:cNvSpPr>
          <p:nvPr>
            <p:ph idx="1"/>
          </p:nvPr>
        </p:nvSpPr>
        <p:spPr/>
        <p:txBody>
          <a:bodyPr>
            <a:normAutofit fontScale="92500" lnSpcReduction="10000"/>
          </a:bodyPr>
          <a:lstStyle/>
          <a:p>
            <a:r>
              <a:rPr lang="en-US" altLang="en-US" dirty="0"/>
              <a:t>There are 4 different nucleotides in DNA.  The only difference in them is the nitrogen-containing base.</a:t>
            </a:r>
          </a:p>
          <a:p>
            <a:pPr lvl="1"/>
            <a:r>
              <a:rPr lang="en-US" altLang="en-US" dirty="0">
                <a:cs typeface="MS PGothic" panose="020B0600070205080204" pitchFamily="34" charset="-128"/>
              </a:rPr>
              <a:t>DNA bases---</a:t>
            </a:r>
            <a:r>
              <a:rPr lang="en-US" altLang="en-US" u="sng" dirty="0">
                <a:solidFill>
                  <a:srgbClr val="FF0000"/>
                </a:solidFill>
                <a:cs typeface="MS PGothic" panose="020B0600070205080204" pitchFamily="34" charset="-128"/>
              </a:rPr>
              <a:t>A</a:t>
            </a:r>
            <a:r>
              <a:rPr lang="en-US" altLang="en-US" dirty="0">
                <a:solidFill>
                  <a:srgbClr val="FF0000"/>
                </a:solidFill>
                <a:cs typeface="MS PGothic" panose="020B0600070205080204" pitchFamily="34" charset="-128"/>
              </a:rPr>
              <a:t>denine, </a:t>
            </a:r>
            <a:r>
              <a:rPr lang="en-US" altLang="en-US" u="sng" dirty="0">
                <a:solidFill>
                  <a:srgbClr val="FF0000"/>
                </a:solidFill>
                <a:cs typeface="MS PGothic" panose="020B0600070205080204" pitchFamily="34" charset="-128"/>
              </a:rPr>
              <a:t>G</a:t>
            </a:r>
            <a:r>
              <a:rPr lang="en-US" altLang="en-US" dirty="0">
                <a:solidFill>
                  <a:srgbClr val="FF0000"/>
                </a:solidFill>
                <a:cs typeface="MS PGothic" panose="020B0600070205080204" pitchFamily="34" charset="-128"/>
              </a:rPr>
              <a:t>uanine, </a:t>
            </a:r>
            <a:r>
              <a:rPr lang="en-US" altLang="en-US" u="sng" dirty="0">
                <a:solidFill>
                  <a:srgbClr val="FF0000"/>
                </a:solidFill>
                <a:cs typeface="MS PGothic" panose="020B0600070205080204" pitchFamily="34" charset="-128"/>
              </a:rPr>
              <a:t>C</a:t>
            </a:r>
            <a:r>
              <a:rPr lang="en-US" altLang="en-US" dirty="0">
                <a:solidFill>
                  <a:srgbClr val="FF0000"/>
                </a:solidFill>
                <a:cs typeface="MS PGothic" panose="020B0600070205080204" pitchFamily="34" charset="-128"/>
              </a:rPr>
              <a:t>ytosine, </a:t>
            </a:r>
            <a:r>
              <a:rPr lang="en-US" altLang="en-US" u="sng" dirty="0">
                <a:solidFill>
                  <a:srgbClr val="FF0000"/>
                </a:solidFill>
                <a:cs typeface="MS PGothic" panose="020B0600070205080204" pitchFamily="34" charset="-128"/>
              </a:rPr>
              <a:t>T</a:t>
            </a:r>
            <a:r>
              <a:rPr lang="en-US" altLang="en-US" dirty="0">
                <a:solidFill>
                  <a:srgbClr val="FF0000"/>
                </a:solidFill>
                <a:cs typeface="MS PGothic" panose="020B0600070205080204" pitchFamily="34" charset="-128"/>
              </a:rPr>
              <a:t>hymine</a:t>
            </a:r>
          </a:p>
          <a:p>
            <a:pPr>
              <a:buFont typeface="Arial" charset="0"/>
              <a:buChar char="•"/>
              <a:defRPr/>
            </a:pPr>
            <a:r>
              <a:rPr lang="en-US" dirty="0" smtClean="0"/>
              <a:t>The </a:t>
            </a:r>
            <a:r>
              <a:rPr lang="en-US" b="1" dirty="0" smtClean="0"/>
              <a:t>nucleotides</a:t>
            </a:r>
            <a:r>
              <a:rPr lang="en-US" dirty="0" smtClean="0"/>
              <a:t> bond to each other to form a DNA strand.</a:t>
            </a:r>
          </a:p>
          <a:p>
            <a:pPr>
              <a:buFont typeface="Arial" charset="0"/>
              <a:buChar char="•"/>
              <a:defRPr/>
            </a:pPr>
            <a:endParaRPr lang="en-US" dirty="0"/>
          </a:p>
          <a:p>
            <a:pPr>
              <a:buFont typeface="Arial" charset="0"/>
              <a:buChar char="•"/>
              <a:defRPr/>
            </a:pPr>
            <a:r>
              <a:rPr lang="en-US" dirty="0" smtClean="0"/>
              <a:t>2 DNA strands bond to each other via interactions between the Nitrogen-containing bases.  When base-pairs form a helix is made.</a:t>
            </a:r>
          </a:p>
          <a:p>
            <a:pPr marL="0" indent="0">
              <a:buFont typeface="Arial" charset="0"/>
              <a:buNone/>
              <a:defRPr/>
            </a:pPr>
            <a:endParaRPr lang="en-US" dirty="0"/>
          </a:p>
        </p:txBody>
      </p:sp>
    </p:spTree>
    <p:extLst>
      <p:ext uri="{BB962C8B-B14F-4D97-AF65-F5344CB8AC3E}">
        <p14:creationId xmlns:p14="http://schemas.microsoft.com/office/powerpoint/2010/main" val="250774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0" y="0"/>
            <a:ext cx="1911350" cy="344488"/>
          </a:xfrm>
        </p:spPr>
        <p:txBody>
          <a:bodyPr>
            <a:normAutofit fontScale="90000"/>
          </a:bodyPr>
          <a:lstStyle/>
          <a:p>
            <a:endParaRPr lang="en-US" altLang="en-US" dirty="0" smtClean="0">
              <a:latin typeface="Arial" panose="020B0604020202020204" pitchFamily="34" charset="0"/>
              <a:cs typeface="MS PGothic" panose="020B0600070205080204" pitchFamily="34" charset="-128"/>
              <a:sym typeface="Arial" panose="020B0604020202020204" pitchFamily="34" charset="0"/>
            </a:endParaRPr>
          </a:p>
        </p:txBody>
      </p:sp>
      <p:pic>
        <p:nvPicPr>
          <p:cNvPr id="50178" name="Picture 2" descr="mad25510_03_20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601663"/>
            <a:ext cx="6627813" cy="56673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746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1911350" cy="344488"/>
          </a:xfrm>
        </p:spPr>
        <p:txBody>
          <a:bodyPr>
            <a:normAutofit fontScale="90000"/>
          </a:bodyPr>
          <a:lstStyle/>
          <a:p>
            <a:endParaRPr lang="en-US" altLang="en-US" dirty="0" smtClean="0">
              <a:latin typeface="Arial" panose="020B0604020202020204" pitchFamily="34" charset="0"/>
              <a:cs typeface="MS PGothic" panose="020B0600070205080204" pitchFamily="34" charset="-128"/>
              <a:sym typeface="Arial" panose="020B0604020202020204" pitchFamily="34" charset="0"/>
            </a:endParaRPr>
          </a:p>
        </p:txBody>
      </p:sp>
      <p:pic>
        <p:nvPicPr>
          <p:cNvPr id="51202" name="Picture 2" descr="mad25510_03_2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7800"/>
            <a:ext cx="3357563" cy="65151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99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p:txBody>
          <a:bodyPr/>
          <a:lstStyle/>
          <a:p>
            <a:endParaRPr lang="en-US" altLang="en-US" smtClean="0">
              <a:cs typeface="MS PGothic" panose="020B0600070205080204" pitchFamily="34" charset="-128"/>
            </a:endParaRPr>
          </a:p>
        </p:txBody>
      </p:sp>
      <p:sp>
        <p:nvSpPr>
          <p:cNvPr id="52226" name="Content Placeholder 3"/>
          <p:cNvSpPr>
            <a:spLocks noGrp="1"/>
          </p:cNvSpPr>
          <p:nvPr>
            <p:ph idx="1"/>
          </p:nvPr>
        </p:nvSpPr>
        <p:spPr/>
        <p:txBody>
          <a:bodyPr>
            <a:normAutofit fontScale="85000" lnSpcReduction="10000"/>
          </a:bodyPr>
          <a:lstStyle/>
          <a:p>
            <a:r>
              <a:rPr lang="en-US" altLang="en-US" dirty="0" smtClean="0"/>
              <a:t>The </a:t>
            </a:r>
            <a:r>
              <a:rPr lang="en-US" altLang="en-US" b="1" i="1" dirty="0" smtClean="0"/>
              <a:t>sequence</a:t>
            </a:r>
            <a:r>
              <a:rPr lang="en-US" altLang="en-US" dirty="0" smtClean="0"/>
              <a:t> of nucleotides is different in different </a:t>
            </a:r>
            <a:r>
              <a:rPr lang="en-US" altLang="en-US" b="1" i="1" dirty="0" smtClean="0"/>
              <a:t>genes</a:t>
            </a:r>
            <a:r>
              <a:rPr lang="en-US" altLang="en-US" dirty="0" smtClean="0"/>
              <a:t>.</a:t>
            </a:r>
          </a:p>
          <a:p>
            <a:r>
              <a:rPr lang="en-US" altLang="en-US" dirty="0" smtClean="0"/>
              <a:t>The sequence of nucleotides determines the sequence of amino acids in the protein.</a:t>
            </a:r>
          </a:p>
          <a:p>
            <a:endParaRPr lang="en-US" altLang="en-US" dirty="0" smtClean="0"/>
          </a:p>
          <a:p>
            <a:r>
              <a:rPr lang="en-US" altLang="en-US" dirty="0" smtClean="0"/>
              <a:t>Each unique gene makes a different </a:t>
            </a:r>
            <a:r>
              <a:rPr lang="en-US" altLang="en-US" dirty="0" smtClean="0"/>
              <a:t>protein</a:t>
            </a:r>
            <a:r>
              <a:rPr lang="en-US" altLang="en-US" dirty="0"/>
              <a:t> </a:t>
            </a:r>
            <a:r>
              <a:rPr lang="en-US" altLang="en-US" dirty="0" smtClean="0"/>
              <a:t>(which folds uniquely to give it a different function)</a:t>
            </a:r>
            <a:endParaRPr lang="en-US" altLang="en-US" dirty="0" smtClean="0"/>
          </a:p>
          <a:p>
            <a:endParaRPr lang="en-US" altLang="en-US" dirty="0" smtClean="0"/>
          </a:p>
          <a:p>
            <a:r>
              <a:rPr lang="en-US" altLang="en-US" dirty="0" smtClean="0"/>
              <a:t>Humans make about 20-30,000 different proteins.</a:t>
            </a:r>
          </a:p>
        </p:txBody>
      </p:sp>
    </p:spTree>
    <p:extLst>
      <p:ext uri="{BB962C8B-B14F-4D97-AF65-F5344CB8AC3E}">
        <p14:creationId xmlns:p14="http://schemas.microsoft.com/office/powerpoint/2010/main" val="36678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endParaRPr lang="en-US" altLang="en-US" smtClean="0">
              <a:cs typeface="MS PGothic" panose="020B0600070205080204" pitchFamily="34" charset="-128"/>
            </a:endParaRPr>
          </a:p>
        </p:txBody>
      </p:sp>
      <p:sp>
        <p:nvSpPr>
          <p:cNvPr id="53250" name="Content Placeholder 2"/>
          <p:cNvSpPr>
            <a:spLocks noGrp="1"/>
          </p:cNvSpPr>
          <p:nvPr>
            <p:ph idx="1"/>
          </p:nvPr>
        </p:nvSpPr>
        <p:spPr/>
        <p:txBody>
          <a:bodyPr>
            <a:normAutofit lnSpcReduction="10000"/>
          </a:bodyPr>
          <a:lstStyle/>
          <a:p>
            <a:r>
              <a:rPr lang="en-US" altLang="en-US" smtClean="0"/>
              <a:t>A minor change in DNA can have a major change in a protein.</a:t>
            </a:r>
          </a:p>
          <a:p>
            <a:endParaRPr lang="en-US" altLang="en-US" smtClean="0"/>
          </a:p>
          <a:p>
            <a:r>
              <a:rPr lang="en-US" altLang="en-US" smtClean="0"/>
              <a:t>The very first example of this came from a disease known as sickle cell anemia.</a:t>
            </a:r>
          </a:p>
          <a:p>
            <a:endParaRPr lang="en-US" altLang="en-US" smtClean="0"/>
          </a:p>
          <a:p>
            <a:r>
              <a:rPr lang="en-US" altLang="en-US" smtClean="0"/>
              <a:t>A single letter change in a gene makes a single amino acid change in a protein making up hemoglobin</a:t>
            </a:r>
          </a:p>
          <a:p>
            <a:endParaRPr lang="en-US" altLang="en-US" smtClean="0"/>
          </a:p>
          <a:p>
            <a:endParaRPr lang="en-US" altLang="en-US" smtClean="0"/>
          </a:p>
        </p:txBody>
      </p:sp>
    </p:spTree>
    <p:extLst>
      <p:ext uri="{BB962C8B-B14F-4D97-AF65-F5344CB8AC3E}">
        <p14:creationId xmlns:p14="http://schemas.microsoft.com/office/powerpoint/2010/main" val="213750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0"/>
            <a:ext cx="1911350" cy="344488"/>
          </a:xfrm>
        </p:spPr>
        <p:txBody>
          <a:bodyPr>
            <a:normAutofit fontScale="90000"/>
          </a:bodyPr>
          <a:lstStyle/>
          <a:p>
            <a:r>
              <a:rPr lang="en-US" altLang="en-US" smtClean="0">
                <a:latin typeface="Arial" panose="020B0604020202020204" pitchFamily="34" charset="0"/>
                <a:cs typeface="MS PGothic" panose="020B0600070205080204" pitchFamily="34" charset="-128"/>
                <a:sym typeface="Arial" panose="020B0604020202020204" pitchFamily="34" charset="0"/>
              </a:rPr>
              <a:t>Fig. 3.21</a:t>
            </a:r>
          </a:p>
        </p:txBody>
      </p:sp>
      <p:pic>
        <p:nvPicPr>
          <p:cNvPr id="54274" name="Picture 2" descr="mad25510_03_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472281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91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p:txBody>
          <a:bodyPr/>
          <a:lstStyle/>
          <a:p>
            <a:endParaRPr lang="en-US" altLang="en-US" smtClean="0">
              <a:cs typeface="MS PGothic" panose="020B0600070205080204" pitchFamily="34" charset="-128"/>
            </a:endParaRPr>
          </a:p>
        </p:txBody>
      </p:sp>
      <p:sp>
        <p:nvSpPr>
          <p:cNvPr id="55298" name="Content Placeholder 3"/>
          <p:cNvSpPr>
            <a:spLocks noGrp="1"/>
          </p:cNvSpPr>
          <p:nvPr>
            <p:ph idx="1"/>
          </p:nvPr>
        </p:nvSpPr>
        <p:spPr/>
        <p:txBody>
          <a:bodyPr>
            <a:normAutofit/>
          </a:bodyPr>
          <a:lstStyle/>
          <a:p>
            <a:r>
              <a:rPr lang="en-US" altLang="en-US" dirty="0" smtClean="0"/>
              <a:t>The single change in the hemoglobin protein causes the red blood cell to change shape (sickle) and it is unable to properly carry oxygen.  Tissues become deprived of oxygen and red blood cells clog up blood vessels.</a:t>
            </a:r>
          </a:p>
          <a:p>
            <a:endParaRPr lang="en-US" altLang="en-US" dirty="0"/>
          </a:p>
          <a:p>
            <a:r>
              <a:rPr lang="en-US" altLang="en-US" dirty="0" smtClean="0"/>
              <a:t>This is the first disease shown to have a genetic basis!  </a:t>
            </a:r>
          </a:p>
          <a:p>
            <a:endParaRPr lang="en-US" altLang="en-US" dirty="0" smtClean="0"/>
          </a:p>
        </p:txBody>
      </p:sp>
    </p:spTree>
    <p:extLst>
      <p:ext uri="{BB962C8B-B14F-4D97-AF65-F5344CB8AC3E}">
        <p14:creationId xmlns:p14="http://schemas.microsoft.com/office/powerpoint/2010/main" val="631529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 Fact </a:t>
            </a:r>
            <a:br>
              <a:rPr lang="en-US" dirty="0" smtClean="0"/>
            </a:br>
            <a:r>
              <a:rPr lang="en-US" dirty="0" smtClean="0"/>
              <a:t>(really not so fun</a:t>
            </a:r>
            <a:r>
              <a:rPr lang="mr-IN" dirty="0" smtClean="0"/>
              <a:t>…</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Sickel</a:t>
            </a:r>
            <a:r>
              <a:rPr lang="en-US" dirty="0" smtClean="0"/>
              <a:t> cell anemia/disease is  serious.  It is painful, and it affects multiple aspects of health.  It can be fatal. It may affect reproduction because it is most often fatal in children. </a:t>
            </a:r>
          </a:p>
          <a:p>
            <a:pPr marL="0" indent="0">
              <a:buNone/>
            </a:pPr>
            <a:r>
              <a:rPr lang="en-US" dirty="0">
                <a:hlinkClick r:id="rId2"/>
              </a:rPr>
              <a:t>https://</a:t>
            </a:r>
            <a:r>
              <a:rPr lang="en-US" dirty="0" smtClean="0">
                <a:hlinkClick r:id="rId2"/>
              </a:rPr>
              <a:t>www.mayoclinic.org/diseases-conditions/sickle-cell-anemia/symptoms-causes/syc-20355876</a:t>
            </a:r>
          </a:p>
          <a:p>
            <a:r>
              <a:rPr lang="en-US" altLang="en-US" dirty="0"/>
              <a:t>You must inherit a defective gene from both mother and father to have the </a:t>
            </a:r>
            <a:r>
              <a:rPr lang="en-US" altLang="en-US" u="sng" dirty="0" smtClean="0"/>
              <a:t>sickle cell disease</a:t>
            </a:r>
            <a:r>
              <a:rPr lang="en-US" altLang="en-US" dirty="0" smtClean="0"/>
              <a:t>.</a:t>
            </a:r>
          </a:p>
          <a:p>
            <a:r>
              <a:rPr lang="en-US" altLang="en-US" dirty="0" smtClean="0"/>
              <a:t>If you inherit one defective gene and one normal gene you show less severe symptoms called </a:t>
            </a:r>
            <a:r>
              <a:rPr lang="en-US" altLang="en-US" u="sng" dirty="0" smtClean="0"/>
              <a:t>sickle cell trait. </a:t>
            </a:r>
            <a:endParaRPr lang="en-US" altLang="en-US" u="sng" dirty="0"/>
          </a:p>
          <a:p>
            <a:endParaRPr lang="en-US" dirty="0" smtClean="0">
              <a:hlinkClick r:id="rId2"/>
            </a:endParaRPr>
          </a:p>
        </p:txBody>
      </p:sp>
    </p:spTree>
    <p:extLst>
      <p:ext uri="{BB962C8B-B14F-4D97-AF65-F5344CB8AC3E}">
        <p14:creationId xmlns:p14="http://schemas.microsoft.com/office/powerpoint/2010/main" val="1820597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Why hasn’t natural selection reduced or eliminated sickle cell anemia?</a:t>
            </a:r>
          </a:p>
          <a:p>
            <a:endParaRPr lang="en-US" dirty="0"/>
          </a:p>
          <a:p>
            <a:r>
              <a:rPr lang="en-US" dirty="0" smtClean="0"/>
              <a:t>Do you know anyone (including you) with the disease or trait? Is it common in any particular place or among people of certain ancestry?</a:t>
            </a:r>
          </a:p>
          <a:p>
            <a:endParaRPr lang="en-US" dirty="0"/>
          </a:p>
          <a:p>
            <a:r>
              <a:rPr lang="en-US" dirty="0" smtClean="0"/>
              <a:t>BTW—over 2 million people in the US have the the disease or trait.</a:t>
            </a:r>
          </a:p>
          <a:p>
            <a:endParaRPr lang="en-US" dirty="0"/>
          </a:p>
          <a:p>
            <a:endParaRPr lang="en-US" dirty="0"/>
          </a:p>
        </p:txBody>
      </p:sp>
    </p:spTree>
    <p:extLst>
      <p:ext uri="{BB962C8B-B14F-4D97-AF65-F5344CB8AC3E}">
        <p14:creationId xmlns:p14="http://schemas.microsoft.com/office/powerpoint/2010/main" val="363593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Regions of the world with the highest levels of sickle cell anemia/disease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09801" y="1682240"/>
            <a:ext cx="5762772" cy="4261360"/>
          </a:xfrm>
          <a:prstGeom prst="rect">
            <a:avLst/>
          </a:prstGeom>
        </p:spPr>
      </p:pic>
    </p:spTree>
    <p:extLst>
      <p:ext uri="{BB962C8B-B14F-4D97-AF65-F5344CB8AC3E}">
        <p14:creationId xmlns:p14="http://schemas.microsoft.com/office/powerpoint/2010/main" val="18000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mad25510_02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25" y="1662113"/>
            <a:ext cx="8929688" cy="35464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sz="2800" dirty="0" smtClean="0">
                <a:latin typeface="Calibri" charset="0"/>
                <a:cs typeface="ＭＳ Ｐゴシック" charset="0"/>
              </a:rPr>
              <a:t/>
            </a:r>
            <a:br>
              <a:rPr lang="en-US" sz="2800" dirty="0" smtClean="0">
                <a:latin typeface="Calibri" charset="0"/>
                <a:cs typeface="ＭＳ Ｐゴシック" charset="0"/>
              </a:rPr>
            </a:br>
            <a:r>
              <a:rPr lang="en-US" sz="2800" dirty="0" smtClean="0">
                <a:latin typeface="Calibri" charset="0"/>
                <a:cs typeface="ＭＳ Ｐゴシック" charset="0"/>
              </a:rPr>
              <a:t>Last question/ This is in lecture 6, was drawn on the white board when we discussed water as a solvent in cells</a:t>
            </a:r>
            <a:r>
              <a:rPr lang="en-US" sz="3600" dirty="0">
                <a:latin typeface="Calibri" charset="0"/>
                <a:cs typeface="ＭＳ Ｐゴシック" charset="0"/>
              </a:rPr>
              <a:t/>
            </a:r>
            <a:br>
              <a:rPr lang="en-US" sz="3600" dirty="0">
                <a:latin typeface="Calibri" charset="0"/>
                <a:cs typeface="ＭＳ Ｐゴシック" charset="0"/>
              </a:rPr>
            </a:br>
            <a:endParaRPr lang="en-US" sz="3600" dirty="0"/>
          </a:p>
        </p:txBody>
      </p:sp>
    </p:spTree>
    <p:extLst>
      <p:ext uri="{BB962C8B-B14F-4D97-AF65-F5344CB8AC3E}">
        <p14:creationId xmlns:p14="http://schemas.microsoft.com/office/powerpoint/2010/main" val="557777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There seems to be a </a:t>
            </a:r>
            <a:r>
              <a:rPr lang="en-US" u="sng" dirty="0" smtClean="0"/>
              <a:t>regional selection </a:t>
            </a:r>
            <a:r>
              <a:rPr lang="en-US" dirty="0" smtClean="0"/>
              <a:t>FOR sickle cell anemia.</a:t>
            </a:r>
            <a:endParaRPr lang="en-US" dirty="0"/>
          </a:p>
          <a:p>
            <a:r>
              <a:rPr lang="en-US" dirty="0" smtClean="0"/>
              <a:t>Is there an explanation?  YES!  As it turns out, having one abnormal SC gene actually makes it harder for you to contract MALARIA!  (And sickle cell </a:t>
            </a:r>
            <a:r>
              <a:rPr lang="en-US" u="sng" dirty="0" smtClean="0"/>
              <a:t>trait</a:t>
            </a:r>
            <a:r>
              <a:rPr lang="en-US" dirty="0" smtClean="0"/>
              <a:t> is not fatal)</a:t>
            </a:r>
          </a:p>
          <a:p>
            <a:r>
              <a:rPr lang="en-US" dirty="0" smtClean="0"/>
              <a:t>Malaria is a terrible disease that kills more than 1 million people every year! </a:t>
            </a:r>
            <a:endParaRPr lang="en-US" dirty="0"/>
          </a:p>
        </p:txBody>
      </p:sp>
    </p:spTree>
    <p:extLst>
      <p:ext uri="{BB962C8B-B14F-4D97-AF65-F5344CB8AC3E}">
        <p14:creationId xmlns:p14="http://schemas.microsoft.com/office/powerpoint/2010/main" val="1241862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malaria most common and why?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0" y="1958181"/>
            <a:ext cx="5918200" cy="3810000"/>
          </a:xfrm>
          <a:prstGeom prst="rect">
            <a:avLst/>
          </a:prstGeom>
        </p:spPr>
      </p:pic>
    </p:spTree>
    <p:extLst>
      <p:ext uri="{BB962C8B-B14F-4D97-AF65-F5344CB8AC3E}">
        <p14:creationId xmlns:p14="http://schemas.microsoft.com/office/powerpoint/2010/main" val="891481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see the connection?</a:t>
            </a:r>
            <a:endParaRPr lang="en-US" dirty="0"/>
          </a:p>
        </p:txBody>
      </p:sp>
      <p:sp>
        <p:nvSpPr>
          <p:cNvPr id="3" name="Content Placeholder 2"/>
          <p:cNvSpPr>
            <a:spLocks noGrp="1"/>
          </p:cNvSpPr>
          <p:nvPr>
            <p:ph idx="1"/>
          </p:nvPr>
        </p:nvSpPr>
        <p:spPr/>
        <p:txBody>
          <a:bodyPr>
            <a:normAutofit lnSpcReduction="10000"/>
          </a:bodyPr>
          <a:lstStyle/>
          <a:p>
            <a:r>
              <a:rPr lang="en-US" dirty="0" smtClean="0"/>
              <a:t>Having one abnormal sickle cell gene makes you more likely to avoid malaria.  Mosquitos carry malaria parasite and infect red blood cells with it.  Sickled red blood cells are resistant to malaria parasite.</a:t>
            </a:r>
          </a:p>
          <a:p>
            <a:endParaRPr lang="en-US" dirty="0" smtClean="0"/>
          </a:p>
          <a:p>
            <a:r>
              <a:rPr lang="en-US" dirty="0" smtClean="0"/>
              <a:t>But </a:t>
            </a:r>
            <a:r>
              <a:rPr lang="en-US" u="sng" dirty="0" smtClean="0"/>
              <a:t>natural selection </a:t>
            </a:r>
            <a:r>
              <a:rPr lang="en-US" dirty="0" smtClean="0"/>
              <a:t>for the abnormal gene means sickle cell disease can persist despite its sometimes fatal effects</a:t>
            </a:r>
            <a:r>
              <a:rPr lang="mr-IN" dirty="0" smtClean="0"/>
              <a:t>…</a:t>
            </a:r>
            <a:endParaRPr lang="en-US" dirty="0"/>
          </a:p>
        </p:txBody>
      </p:sp>
    </p:spTree>
    <p:extLst>
      <p:ext uri="{BB962C8B-B14F-4D97-AF65-F5344CB8AC3E}">
        <p14:creationId xmlns:p14="http://schemas.microsoft.com/office/powerpoint/2010/main" val="1609552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Monday</a:t>
            </a:r>
            <a:endParaRPr lang="en-US" dirty="0"/>
          </a:p>
        </p:txBody>
      </p:sp>
      <p:sp>
        <p:nvSpPr>
          <p:cNvPr id="3" name="Content Placeholder 2"/>
          <p:cNvSpPr>
            <a:spLocks noGrp="1"/>
          </p:cNvSpPr>
          <p:nvPr>
            <p:ph idx="1"/>
          </p:nvPr>
        </p:nvSpPr>
        <p:spPr/>
        <p:txBody>
          <a:bodyPr>
            <a:normAutofit lnSpcReduction="10000"/>
          </a:bodyPr>
          <a:lstStyle/>
          <a:p>
            <a:r>
              <a:rPr lang="en-US" dirty="0" smtClean="0"/>
              <a:t>Read posted link/article of the effects of climate change on oyster production. </a:t>
            </a:r>
            <a:r>
              <a:rPr lang="en-US" smtClean="0"/>
              <a:t>Chemistry matters in biology! </a:t>
            </a:r>
            <a:endParaRPr lang="en-US" dirty="0" smtClean="0"/>
          </a:p>
          <a:p>
            <a:endParaRPr lang="en-US" dirty="0"/>
          </a:p>
          <a:p>
            <a:r>
              <a:rPr lang="en-US" dirty="0" smtClean="0"/>
              <a:t>Read Chapter 4---All.  </a:t>
            </a:r>
          </a:p>
          <a:p>
            <a:endParaRPr lang="en-US" dirty="0" smtClean="0"/>
          </a:p>
          <a:p>
            <a:r>
              <a:rPr lang="en-US" dirty="0" smtClean="0"/>
              <a:t>We begin cells---and you now have some experience with plant and animal cells from lab 3.  </a:t>
            </a:r>
            <a:r>
              <a:rPr lang="en-US" dirty="0" smtClean="0">
                <a:sym typeface="Wingdings"/>
              </a:rPr>
              <a:t></a:t>
            </a:r>
            <a:endParaRPr lang="en-US" dirty="0"/>
          </a:p>
        </p:txBody>
      </p:sp>
    </p:spTree>
    <p:extLst>
      <p:ext uri="{BB962C8B-B14F-4D97-AF65-F5344CB8AC3E}">
        <p14:creationId xmlns:p14="http://schemas.microsoft.com/office/powerpoint/2010/main" val="135285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dirty="0" smtClean="0">
                <a:latin typeface="Calibri" charset="0"/>
                <a:cs typeface="ＭＳ Ｐゴシック" charset="0"/>
              </a:rPr>
              <a:t>Where were we?</a:t>
            </a:r>
            <a:endParaRPr lang="en-US" dirty="0">
              <a:latin typeface="Calibri" charset="0"/>
              <a:cs typeface="ＭＳ Ｐゴシック" charset="0"/>
            </a:endParaRPr>
          </a:p>
        </p:txBody>
      </p:sp>
      <p:sp>
        <p:nvSpPr>
          <p:cNvPr id="23555" name="Content Placeholder 3"/>
          <p:cNvSpPr>
            <a:spLocks noGrp="1"/>
          </p:cNvSpPr>
          <p:nvPr>
            <p:ph idx="1"/>
          </p:nvPr>
        </p:nvSpPr>
        <p:spPr/>
        <p:txBody>
          <a:bodyPr>
            <a:normAutofit/>
          </a:bodyPr>
          <a:lstStyle/>
          <a:p>
            <a:pPr marL="0" indent="0">
              <a:buNone/>
            </a:pPr>
            <a:r>
              <a:rPr lang="en-US" dirty="0" smtClean="0">
                <a:latin typeface="Calibri" charset="0"/>
                <a:cs typeface="ＭＳ Ｐゴシック" charset="0"/>
              </a:rPr>
              <a:t>The 4 primary large organic molecule types in cells.</a:t>
            </a:r>
          </a:p>
          <a:p>
            <a:pPr marL="0" indent="0">
              <a:buNone/>
            </a:pPr>
            <a:r>
              <a:rPr lang="en-US" dirty="0" smtClean="0">
                <a:latin typeface="Calibri" charset="0"/>
                <a:cs typeface="ＭＳ Ｐゴシック" charset="0"/>
              </a:rPr>
              <a:t>Carbohydrates</a:t>
            </a:r>
          </a:p>
          <a:p>
            <a:pPr marL="0" indent="0">
              <a:buNone/>
            </a:pPr>
            <a:r>
              <a:rPr lang="en-US" dirty="0" smtClean="0">
                <a:latin typeface="Calibri" charset="0"/>
                <a:cs typeface="ＭＳ Ｐゴシック" charset="0"/>
              </a:rPr>
              <a:t>Lipids</a:t>
            </a:r>
          </a:p>
          <a:p>
            <a:pPr marL="0" indent="0">
              <a:buNone/>
            </a:pPr>
            <a:r>
              <a:rPr lang="en-US" b="1" dirty="0" smtClean="0">
                <a:solidFill>
                  <a:srgbClr val="FF0000"/>
                </a:solidFill>
                <a:latin typeface="Calibri" charset="0"/>
                <a:cs typeface="ＭＳ Ｐゴシック" charset="0"/>
              </a:rPr>
              <a:t>Proteins</a:t>
            </a:r>
          </a:p>
          <a:p>
            <a:pPr marL="0" indent="0">
              <a:buNone/>
            </a:pPr>
            <a:r>
              <a:rPr lang="en-US" dirty="0" smtClean="0">
                <a:latin typeface="Calibri" charset="0"/>
                <a:cs typeface="ＭＳ Ｐゴシック" charset="0"/>
              </a:rPr>
              <a:t>Nucleic Acids</a:t>
            </a:r>
          </a:p>
          <a:p>
            <a:pPr lvl="1"/>
            <a:endParaRPr lang="en-US" baseline="-25000" dirty="0">
              <a:latin typeface="Calibri" charset="0"/>
              <a:cs typeface="ＭＳ Ｐゴシック" charset="0"/>
            </a:endParaRPr>
          </a:p>
          <a:p>
            <a:pPr lvl="1"/>
            <a:endParaRPr lang="en-US" baseline="-25000" dirty="0">
              <a:latin typeface="Calibri" charset="0"/>
              <a:cs typeface="ＭＳ Ｐゴシック" charset="0"/>
            </a:endParaRPr>
          </a:p>
        </p:txBody>
      </p:sp>
    </p:spTree>
    <p:extLst>
      <p:ext uri="{BB962C8B-B14F-4D97-AF65-F5344CB8AC3E}">
        <p14:creationId xmlns:p14="http://schemas.microsoft.com/office/powerpoint/2010/main" val="2391760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Different proteins have different functions based on their overall folded shape.</a:t>
            </a:r>
            <a:endParaRPr lang="en-US" sz="3200" dirty="0"/>
          </a:p>
        </p:txBody>
      </p:sp>
      <p:sp>
        <p:nvSpPr>
          <p:cNvPr id="3" name="Content Placeholder 2"/>
          <p:cNvSpPr>
            <a:spLocks noGrp="1"/>
          </p:cNvSpPr>
          <p:nvPr>
            <p:ph idx="1"/>
          </p:nvPr>
        </p:nvSpPr>
        <p:spPr/>
        <p:txBody>
          <a:bodyPr/>
          <a:lstStyle/>
          <a:p>
            <a:r>
              <a:rPr lang="en-US" dirty="0" smtClean="0"/>
              <a:t>4 levels of proteins structure</a:t>
            </a:r>
          </a:p>
          <a:p>
            <a:pPr lvl="1"/>
            <a:r>
              <a:rPr lang="en-US" dirty="0" smtClean="0"/>
              <a:t>Primary (amino acid sequence)</a:t>
            </a:r>
          </a:p>
          <a:p>
            <a:pPr lvl="1"/>
            <a:r>
              <a:rPr lang="en-US" dirty="0" smtClean="0"/>
              <a:t>Secondary (helix or sheet)</a:t>
            </a:r>
          </a:p>
          <a:p>
            <a:pPr lvl="1"/>
            <a:r>
              <a:rPr lang="en-US" dirty="0" smtClean="0">
                <a:solidFill>
                  <a:srgbClr val="FF0000"/>
                </a:solidFill>
              </a:rPr>
              <a:t>Tertiary</a:t>
            </a:r>
            <a:r>
              <a:rPr lang="en-US" dirty="0" smtClean="0"/>
              <a:t> </a:t>
            </a:r>
          </a:p>
          <a:p>
            <a:pPr lvl="2"/>
            <a:r>
              <a:rPr lang="en-US" dirty="0" smtClean="0"/>
              <a:t>Proteins can fibrous (primarily helix OR primarily sheet)</a:t>
            </a:r>
          </a:p>
          <a:p>
            <a:pPr lvl="2"/>
            <a:r>
              <a:rPr lang="en-US" dirty="0" smtClean="0"/>
              <a:t>Proteins can be combinations of helix and sheet</a:t>
            </a:r>
          </a:p>
          <a:p>
            <a:pPr lvl="2"/>
            <a:endParaRPr lang="en-US" dirty="0"/>
          </a:p>
          <a:p>
            <a:pPr marL="914400" lvl="2" indent="0">
              <a:buNone/>
            </a:pPr>
            <a:endParaRPr lang="en-US" dirty="0" smtClean="0"/>
          </a:p>
          <a:p>
            <a:pPr lvl="1"/>
            <a:r>
              <a:rPr lang="en-US" dirty="0" smtClean="0">
                <a:solidFill>
                  <a:srgbClr val="FF0000"/>
                </a:solidFill>
              </a:rPr>
              <a:t>Quaternary</a:t>
            </a:r>
          </a:p>
        </p:txBody>
      </p:sp>
    </p:spTree>
    <p:extLst>
      <p:ext uri="{BB962C8B-B14F-4D97-AF65-F5344CB8AC3E}">
        <p14:creationId xmlns:p14="http://schemas.microsoft.com/office/powerpoint/2010/main" val="44510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title"/>
          </p:nvPr>
        </p:nvSpPr>
        <p:spPr/>
        <p:txBody>
          <a:bodyPr/>
          <a:lstStyle/>
          <a:p>
            <a:endParaRPr lang="en-US" altLang="en-US" smtClean="0">
              <a:cs typeface="MS PGothic" panose="020B0600070205080204" pitchFamily="34" charset="-128"/>
            </a:endParaRPr>
          </a:p>
        </p:txBody>
      </p:sp>
      <p:sp>
        <p:nvSpPr>
          <p:cNvPr id="4" name="Content Placeholder 3"/>
          <p:cNvSpPr>
            <a:spLocks noGrp="1"/>
          </p:cNvSpPr>
          <p:nvPr>
            <p:ph idx="1"/>
          </p:nvPr>
        </p:nvSpPr>
        <p:spPr/>
        <p:txBody>
          <a:bodyPr/>
          <a:lstStyle/>
          <a:p>
            <a:pPr marL="0" indent="0">
              <a:buFont typeface="Arial" charset="0"/>
              <a:buNone/>
              <a:defRPr/>
            </a:pPr>
            <a:r>
              <a:rPr lang="en-US" dirty="0" smtClean="0"/>
              <a:t>Proteins assume 2 basic overall shapes:</a:t>
            </a:r>
          </a:p>
          <a:p>
            <a:pPr marL="514350" indent="-514350">
              <a:buFont typeface="Arial" charset="0"/>
              <a:buAutoNum type="arabicPeriod"/>
              <a:defRPr/>
            </a:pPr>
            <a:r>
              <a:rPr lang="en-US" dirty="0" smtClean="0"/>
              <a:t>Long, extended, rod-like= </a:t>
            </a:r>
            <a:r>
              <a:rPr lang="en-US" i="1" dirty="0" smtClean="0">
                <a:solidFill>
                  <a:srgbClr val="FF0000"/>
                </a:solidFill>
              </a:rPr>
              <a:t>fibrous</a:t>
            </a:r>
            <a:r>
              <a:rPr lang="en-US" dirty="0" smtClean="0"/>
              <a:t>. Fibrous proteins are usually mostly </a:t>
            </a:r>
            <a:r>
              <a:rPr lang="en-US" dirty="0" smtClean="0">
                <a:latin typeface="Symbol" charset="2"/>
                <a:cs typeface="Symbol" charset="2"/>
              </a:rPr>
              <a:t>a</a:t>
            </a:r>
            <a:r>
              <a:rPr lang="en-US" dirty="0" smtClean="0"/>
              <a:t> helix.  Proteins that provide strength and stretch are fibrous.</a:t>
            </a:r>
          </a:p>
          <a:p>
            <a:pPr marL="0" indent="0">
              <a:buFont typeface="Arial" charset="0"/>
              <a:buNone/>
              <a:defRPr/>
            </a:pPr>
            <a:r>
              <a:rPr lang="en-US" dirty="0" smtClean="0"/>
              <a:t>Examples:</a:t>
            </a:r>
          </a:p>
          <a:p>
            <a:pPr marL="0" indent="0">
              <a:buFont typeface="Arial" charset="0"/>
              <a:buNone/>
              <a:defRPr/>
            </a:pPr>
            <a:r>
              <a:rPr lang="en-US" b="1" i="1" dirty="0" smtClean="0"/>
              <a:t> Keratin </a:t>
            </a:r>
            <a:r>
              <a:rPr lang="en-US" dirty="0" smtClean="0"/>
              <a:t>in hair, fingernails, horns and scales.</a:t>
            </a:r>
          </a:p>
          <a:p>
            <a:pPr marL="0" indent="0">
              <a:buFont typeface="Arial" charset="0"/>
              <a:buNone/>
              <a:defRPr/>
            </a:pPr>
            <a:r>
              <a:rPr lang="en-US" b="1" i="1" dirty="0" smtClean="0"/>
              <a:t>Collagen</a:t>
            </a:r>
            <a:r>
              <a:rPr lang="en-US" dirty="0" smtClean="0"/>
              <a:t> in skin, tendons, ligaments, cartilage</a:t>
            </a:r>
          </a:p>
          <a:p>
            <a:pPr>
              <a:buFont typeface="Arial" charset="0"/>
              <a:buChar char="•"/>
              <a:defRPr/>
            </a:pPr>
            <a:endParaRPr lang="en-US" dirty="0"/>
          </a:p>
        </p:txBody>
      </p:sp>
    </p:spTree>
    <p:extLst>
      <p:ext uri="{BB962C8B-B14F-4D97-AF65-F5344CB8AC3E}">
        <p14:creationId xmlns:p14="http://schemas.microsoft.com/office/powerpoint/2010/main" val="47386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US" altLang="en-US" smtClean="0">
              <a:cs typeface="MS PGothic" panose="020B0600070205080204" pitchFamily="34" charset="-128"/>
            </a:endParaRPr>
          </a:p>
        </p:txBody>
      </p:sp>
      <p:sp>
        <p:nvSpPr>
          <p:cNvPr id="35842" name="Content Placeholder 2"/>
          <p:cNvSpPr>
            <a:spLocks noGrp="1"/>
          </p:cNvSpPr>
          <p:nvPr>
            <p:ph idx="1"/>
          </p:nvPr>
        </p:nvSpPr>
        <p:spPr/>
        <p:txBody>
          <a:bodyPr/>
          <a:lstStyle/>
          <a:p>
            <a:r>
              <a:rPr lang="en-US" altLang="en-US" smtClean="0"/>
              <a:t>2. </a:t>
            </a:r>
            <a:r>
              <a:rPr lang="en-US" altLang="en-US" i="1" smtClean="0">
                <a:solidFill>
                  <a:srgbClr val="FF0000"/>
                </a:solidFill>
              </a:rPr>
              <a:t>Globular</a:t>
            </a:r>
            <a:r>
              <a:rPr lang="en-US" altLang="en-US" smtClean="0"/>
              <a:t>---globular proteins are usually a mixture of   </a:t>
            </a:r>
            <a:r>
              <a:rPr lang="en-US" altLang="en-US" smtClean="0">
                <a:latin typeface="Symbol" panose="05050102010706020507" pitchFamily="18" charset="2"/>
              </a:rPr>
              <a:t>a</a:t>
            </a:r>
            <a:r>
              <a:rPr lang="en-US" altLang="en-US" smtClean="0"/>
              <a:t> helix and </a:t>
            </a:r>
            <a:r>
              <a:rPr lang="en-US" altLang="en-US" smtClean="0">
                <a:latin typeface="Symbol" panose="05050102010706020507" pitchFamily="18" charset="2"/>
              </a:rPr>
              <a:t>b</a:t>
            </a:r>
            <a:r>
              <a:rPr lang="en-US" altLang="en-US" smtClean="0"/>
              <a:t> sheet.  The fold into a rounded, irregular, </a:t>
            </a:r>
            <a:r>
              <a:rPr lang="en-US" altLang="en-US" i="1" smtClean="0"/>
              <a:t>globby</a:t>
            </a:r>
            <a:r>
              <a:rPr lang="en-US" altLang="en-US" smtClean="0"/>
              <a:t> shape.</a:t>
            </a:r>
          </a:p>
          <a:p>
            <a:endParaRPr lang="en-US" altLang="en-US" smtClean="0"/>
          </a:p>
          <a:p>
            <a:r>
              <a:rPr lang="en-US" altLang="en-US" smtClean="0"/>
              <a:t>Most enzymes are globular.  Hemoglobin is globular</a:t>
            </a:r>
          </a:p>
        </p:txBody>
      </p:sp>
    </p:spTree>
    <p:extLst>
      <p:ext uri="{BB962C8B-B14F-4D97-AF65-F5344CB8AC3E}">
        <p14:creationId xmlns:p14="http://schemas.microsoft.com/office/powerpoint/2010/main" val="192943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0"/>
            <a:ext cx="1911350" cy="344488"/>
          </a:xfrm>
        </p:spPr>
        <p:txBody>
          <a:bodyPr>
            <a:normAutofit fontScale="90000"/>
          </a:bodyPr>
          <a:lstStyle/>
          <a:p>
            <a:r>
              <a:rPr lang="en-US" altLang="en-US" smtClean="0">
                <a:latin typeface="Arial" panose="020B0604020202020204" pitchFamily="34" charset="0"/>
                <a:cs typeface="MS PGothic" panose="020B0600070205080204" pitchFamily="34" charset="-128"/>
                <a:sym typeface="Arial" panose="020B0604020202020204" pitchFamily="34" charset="0"/>
              </a:rPr>
              <a:t>Fig. 3.19c</a:t>
            </a:r>
          </a:p>
        </p:txBody>
      </p:sp>
      <p:pic>
        <p:nvPicPr>
          <p:cNvPr id="36866" name="Picture 2" descr="mad25510_03_19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 y="839788"/>
            <a:ext cx="7391400" cy="51784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12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endParaRPr lang="en-US" altLang="en-US" smtClean="0">
              <a:cs typeface="MS PGothic" panose="020B0600070205080204" pitchFamily="34" charset="-128"/>
            </a:endParaRPr>
          </a:p>
        </p:txBody>
      </p:sp>
      <p:sp>
        <p:nvSpPr>
          <p:cNvPr id="4" name="Content Placeholder 3"/>
          <p:cNvSpPr>
            <a:spLocks noGrp="1"/>
          </p:cNvSpPr>
          <p:nvPr>
            <p:ph idx="1"/>
          </p:nvPr>
        </p:nvSpPr>
        <p:spPr/>
        <p:txBody>
          <a:bodyPr>
            <a:normAutofit lnSpcReduction="10000"/>
          </a:bodyPr>
          <a:lstStyle/>
          <a:p>
            <a:r>
              <a:rPr lang="en-US" altLang="en-US" smtClean="0"/>
              <a:t>Remember---protein shape is not random or variable---a given amino acid sequence will fold in the same way every time.  Even globular proteins make the same “glob” every time!</a:t>
            </a:r>
          </a:p>
          <a:p>
            <a:r>
              <a:rPr lang="en-US" altLang="en-US" smtClean="0"/>
              <a:t>Even so…proteins can be unfolded if conditions change…high temperature, changes in pH or specific chemicals can unfold or </a:t>
            </a:r>
            <a:r>
              <a:rPr lang="en-US" altLang="en-US" b="1" i="1" smtClean="0"/>
              <a:t>denature</a:t>
            </a:r>
            <a:r>
              <a:rPr lang="en-US" altLang="en-US" smtClean="0"/>
              <a:t> proteins.</a:t>
            </a:r>
          </a:p>
          <a:p>
            <a:endParaRPr lang="en-US" altLang="en-US" smtClean="0"/>
          </a:p>
          <a:p>
            <a:pPr>
              <a:buFont typeface="Arial" panose="020B0604020202020204" pitchFamily="34" charset="0"/>
              <a:buNone/>
            </a:pPr>
            <a:endParaRPr lang="en-US" altLang="en-US" smtClean="0"/>
          </a:p>
        </p:txBody>
      </p:sp>
    </p:spTree>
    <p:extLst>
      <p:ext uri="{BB962C8B-B14F-4D97-AF65-F5344CB8AC3E}">
        <p14:creationId xmlns:p14="http://schemas.microsoft.com/office/powerpoint/2010/main" val="2847554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Biol111-lecture 2" id="{E7C8D896-A349-BF48-911D-1F4474217F0F}" vid="{E6F1B4CA-C6C0-374F-8C1F-8D1938A2B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2592</TotalTime>
  <Words>1048</Words>
  <Application>Microsoft Macintosh PowerPoint</Application>
  <PresentationFormat>On-screen Show (4:3)</PresentationFormat>
  <Paragraphs>118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Mangal</vt:lpstr>
      <vt:lpstr>MS PGothic</vt:lpstr>
      <vt:lpstr>ＭＳ Ｐゴシック</vt:lpstr>
      <vt:lpstr>Symbol</vt:lpstr>
      <vt:lpstr>Wingdings</vt:lpstr>
      <vt:lpstr>Arial</vt:lpstr>
      <vt:lpstr>Office Theme</vt:lpstr>
      <vt:lpstr>Concepts of Biology Biol 111 Minot State University</vt:lpstr>
      <vt:lpstr>Lecture 9 Febrary 2, 2018</vt:lpstr>
      <vt:lpstr> Last question/ This is in lecture 6, was drawn on the white board when we discussed water as a solvent in cells </vt:lpstr>
      <vt:lpstr>Where were we?</vt:lpstr>
      <vt:lpstr>Different proteins have different functions based on their overall folded shape.</vt:lpstr>
      <vt:lpstr>PowerPoint Presentation</vt:lpstr>
      <vt:lpstr>PowerPoint Presentation</vt:lpstr>
      <vt:lpstr>Fig. 3.19c</vt:lpstr>
      <vt:lpstr>PowerPoint Presentation</vt:lpstr>
      <vt:lpstr>PowerPoint Presentation</vt:lpstr>
      <vt:lpstr>PowerPoint Presentation</vt:lpstr>
      <vt:lpstr>Fig. 3.19d</vt:lpstr>
      <vt:lpstr>PowerPoint Presentation</vt:lpstr>
      <vt:lpstr>Nucleic acids</vt:lpstr>
      <vt:lpstr>PowerPoint Presentation</vt:lpstr>
      <vt:lpstr>The flow of information</vt:lpstr>
      <vt:lpstr>PowerPoint Presentation</vt:lpstr>
      <vt:lpstr>PowerPoint Presentation</vt:lpstr>
      <vt:lpstr>Fig. 3.20a</vt:lpstr>
      <vt:lpstr>PowerPoint Presentation</vt:lpstr>
      <vt:lpstr>PowerPoint Presentation</vt:lpstr>
      <vt:lpstr>PowerPoint Presentation</vt:lpstr>
      <vt:lpstr>PowerPoint Presentation</vt:lpstr>
      <vt:lpstr>PowerPoint Presentation</vt:lpstr>
      <vt:lpstr>Fig. 3.21</vt:lpstr>
      <vt:lpstr>PowerPoint Presentation</vt:lpstr>
      <vt:lpstr>Fun Fact  (really not so fun…)</vt:lpstr>
      <vt:lpstr>Natural selection?</vt:lpstr>
      <vt:lpstr>Regions of the world with the highest levels of sickle cell anemia/disease</vt:lpstr>
      <vt:lpstr>PowerPoint Presentation</vt:lpstr>
      <vt:lpstr>Where is malaria most common and why?</vt:lpstr>
      <vt:lpstr>Do you see the connection?</vt:lpstr>
      <vt:lpstr>For Monday</vt:lpstr>
    </vt:vector>
  </TitlesOfParts>
  <Company>Minot State University</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Biol 111 Minot State University</dc:title>
  <dc:creator>Heidi Super</dc:creator>
  <cp:lastModifiedBy>Microsoft Office User</cp:lastModifiedBy>
  <cp:revision>132</cp:revision>
  <dcterms:created xsi:type="dcterms:W3CDTF">2011-08-03T13:29:52Z</dcterms:created>
  <dcterms:modified xsi:type="dcterms:W3CDTF">2018-02-02T11:33:33Z</dcterms:modified>
</cp:coreProperties>
</file>